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D1A0-CD98-4AC8-8CCD-F0B37F55F13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D2970-4AB8-4252-BCD8-8E7455C3E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کا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D7A8-2504-4386-9986-926FA3D9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5"/>
            <a:ext cx="10515600" cy="1325563"/>
          </a:xfrm>
        </p:spPr>
        <p:txBody>
          <a:bodyPr/>
          <a:lstStyle>
            <a:lvl1pPr algn="ctr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B6DD-CE0C-4A1B-9987-AB29C477F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6B46C-6389-4FE8-9636-FBED6C05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6561F-06F5-452A-8D06-8DEC420AF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4729" y="2403792"/>
            <a:ext cx="7642542" cy="51682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3200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3848F-1230-45F3-B95B-6D6E173604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6802" y="3187685"/>
            <a:ext cx="6218396" cy="516829"/>
          </a:xfrm>
        </p:spPr>
        <p:txBody>
          <a:bodyPr anchor="ctr"/>
          <a:lstStyle>
            <a:lvl1pPr marL="0" indent="0" algn="ctr">
              <a:buNone/>
              <a:defRPr i="1"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B0D1FB1-9EB5-446E-B84B-17B91C922A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6802" y="3893890"/>
            <a:ext cx="6218396" cy="516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53" y="1194711"/>
            <a:ext cx="10539663" cy="4605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جدو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7221" y="648127"/>
            <a:ext cx="607995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B0AAD-2219-4BBA-8BF6-1E7373E2CA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037" y="1105327"/>
            <a:ext cx="7341326" cy="4694972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2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متن و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E7D9-9FA4-44E0-9899-22D58D2ED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9041" y="1105327"/>
            <a:ext cx="3381676" cy="4677239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061" y="648127"/>
            <a:ext cx="10866117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3840" y="1129396"/>
            <a:ext cx="7315200" cy="4114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3839" y="5244197"/>
            <a:ext cx="7315202" cy="538369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ک تصوی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777580-4279-40F5-B749-63DBC05DE120}"/>
              </a:ext>
            </a:extLst>
          </p:cNvPr>
          <p:cNvSpPr/>
          <p:nvPr userDrawn="1"/>
        </p:nvSpPr>
        <p:spPr>
          <a:xfrm>
            <a:off x="0" y="0"/>
            <a:ext cx="11353800" cy="5800299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FCB6C2-942F-4A10-A461-11A4C1B2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16854"/>
            <a:ext cx="36576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7E4DC6-BD1C-4433-9FE8-25C3ABF3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60" y="64174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C155B7D0-2490-4A91-A624-48BCB850ABB6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8A3439-5E2F-4F15-979C-43A2C596F628}"/>
              </a:ext>
            </a:extLst>
          </p:cNvPr>
          <p:cNvSpPr txBox="1">
            <a:spLocks/>
          </p:cNvSpPr>
          <p:nvPr userDrawn="1"/>
        </p:nvSpPr>
        <p:spPr>
          <a:xfrm>
            <a:off x="7107154" y="115392"/>
            <a:ext cx="4134995" cy="5465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بررسی پارامترهای کوره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E7CAC-4E68-4E0B-8B3A-7396D0A99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4927" y="648127"/>
            <a:ext cx="4982251" cy="457200"/>
          </a:xfrm>
        </p:spPr>
        <p:txBody>
          <a:bodyPr>
            <a:normAutofit/>
          </a:bodyPr>
          <a:lstStyle>
            <a:lvl1pPr marL="0" indent="0" algn="r" rtl="1">
              <a:buNone/>
              <a:defRPr sz="2000">
                <a:solidFill>
                  <a:schemeClr val="bg2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99A48-0E60-42FF-8C41-FAE0EC541A02}"/>
              </a:ext>
            </a:extLst>
          </p:cNvPr>
          <p:cNvSpPr/>
          <p:nvPr userDrawn="1"/>
        </p:nvSpPr>
        <p:spPr>
          <a:xfrm>
            <a:off x="11270724" y="339633"/>
            <a:ext cx="365760" cy="91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9FC9BD-3833-4731-BA8A-2CE02EB7F8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9789" y="1231011"/>
            <a:ext cx="8778240" cy="493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B07937-BEA4-4780-BCEF-DD9A91E2F024}"/>
              </a:ext>
            </a:extLst>
          </p:cNvPr>
          <p:cNvSpPr txBox="1">
            <a:spLocks/>
          </p:cNvSpPr>
          <p:nvPr userDrawn="1"/>
        </p:nvSpPr>
        <p:spPr>
          <a:xfrm>
            <a:off x="401639" y="5422232"/>
            <a:ext cx="6400800" cy="378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735BA7-3CEB-48FE-BC10-7F831A7C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-625265" y="3264053"/>
            <a:ext cx="3111962" cy="467451"/>
          </a:xfrm>
        </p:spPr>
        <p:txBody>
          <a:bodyPr>
            <a:normAutofit/>
          </a:bodyPr>
          <a:lstStyle>
            <a:lvl1pPr marL="0" indent="0" algn="ctr" rtl="1">
              <a:buNone/>
              <a:defRPr sz="180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فهرست مطال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74B3C-D028-4E95-8309-870225EEC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‹#›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0F7E-649F-4CC7-996A-BDC4C1E8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4A383-DBE2-4446-B1CA-6556FD3FDB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05305417"/>
              </p:ext>
            </p:extLst>
          </p:nvPr>
        </p:nvGraphicFramePr>
        <p:xfrm>
          <a:off x="3432517" y="1840458"/>
          <a:ext cx="5539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4297">
                  <a:extLst>
                    <a:ext uri="{9D8B030D-6E8A-4147-A177-3AD203B41FA5}">
                      <a16:colId xmlns:a16="http://schemas.microsoft.com/office/drawing/2014/main" val="1478467872"/>
                    </a:ext>
                  </a:extLst>
                </a:gridCol>
                <a:gridCol w="485247">
                  <a:extLst>
                    <a:ext uri="{9D8B030D-6E8A-4147-A177-3AD203B41FA5}">
                      <a16:colId xmlns:a16="http://schemas.microsoft.com/office/drawing/2014/main" val="26499586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>
                          <a:effectLst/>
                        </a:rPr>
                        <a:t>مقدمه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167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فرضیات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51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متغیرهای اندازه گیری شده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5318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r>
                        <a:rPr lang="fa-IR" sz="2000" b="1" dirty="0"/>
                        <a:t>کلاسترینگ مواد ورودی به کوره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128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61854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279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3A2A9E-2945-40A6-9192-66DED4B7E44F}"/>
              </a:ext>
            </a:extLst>
          </p:cNvPr>
          <p:cNvSpPr txBox="1"/>
          <p:nvPr userDrawn="1"/>
        </p:nvSpPr>
        <p:spPr>
          <a:xfrm>
            <a:off x="3432517" y="1463040"/>
            <a:ext cx="55395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فهرست مطالب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302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C8E39-1359-4A21-B43B-7FF470CCADE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5865090"/>
            <a:ext cx="966651" cy="9863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CA032-E805-4CEE-82ED-A5761C23C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4173" y="6417646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5D8B4B6-9D9D-49FC-812C-B17289AD0A0B}" type="slidenum">
              <a:rPr lang="en-US" smtClean="0"/>
              <a:pPr/>
              <a:t>‹#›</a:t>
            </a:fld>
            <a:r>
              <a:rPr lang="fa-IR" dirty="0"/>
              <a:t>اسلاید : 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02AA4AD-CD8F-4FB3-B0BC-31B1BA7E6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417646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FD50B-831B-4BFD-AF04-38F27D884FE5}"/>
              </a:ext>
            </a:extLst>
          </p:cNvPr>
          <p:cNvCxnSpPr>
            <a:cxnSpLocks/>
          </p:cNvCxnSpPr>
          <p:nvPr userDrawn="1"/>
        </p:nvCxnSpPr>
        <p:spPr>
          <a:xfrm>
            <a:off x="1136469" y="6335487"/>
            <a:ext cx="10345782" cy="0"/>
          </a:xfrm>
          <a:prstGeom prst="line">
            <a:avLst/>
          </a:prstGeom>
          <a:ln w="317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DDB4E50-3F2D-4FC7-9A56-EC11E282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AF8CE88-AB44-4D3F-B050-8DD475510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75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3" r:id="rId5"/>
    <p:sldLayoutId id="214748365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kde-results.jpg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tsne-clusters.jpg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fine-kde-results.jpg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tsne-clusters.jpg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olomite-kde-results.jpg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tsne-clusters.jpg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lime-kde-results.jpg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tsne-clusters.jpg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kde-results0.jpg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kde-results1.jpg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dri-kde-results2.jpg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EAF-Data-Analysis\fig\coke-1030-tsne-clusters.jpg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474-CA85-49A3-AF6A-C6AE96CC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بررسی پارامترهای کوره </a:t>
            </a:r>
            <a:r>
              <a:rPr lang="en-US"/>
              <a:t>EAF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A13A2-53BB-495C-BFF4-CDB27CC0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9C87E-F4A6-4E48-9C27-152CE32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8A593-B355-4BAC-A5AA-BBE1D64FA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fa-IR"/>
              <a:t>دفتر فنی تحقیق و توسعه</a:t>
            </a:r>
            <a:endParaRPr lang="fa-IR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4A8AA4A-06C4-4FC8-9734-DEA788739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سید حیدر علوی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A21E4D-8C85-4A29-8826-D954DFEF6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a-IR"/>
              <a:t>زمستان 1403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91C72B0-FCE4-4263-AE54-C6BE3AE5A3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9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فاین</a:t>
            </a:r>
          </a:p>
          <a:p>
            <a:r>
              <a:rPr lang="fa-IR" dirty="0"/>
              <a:t>همانگونه که در شکل مشخص است دو الگو می توان در داده های کک فاین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11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کک فاین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136BEE-38D0-43F8-95B0-FFCD099922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0422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DBB1352-69DE-46AA-A679-13A779C397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00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دولومیت</a:t>
            </a:r>
          </a:p>
          <a:p>
            <a:r>
              <a:rPr lang="fa-IR" dirty="0"/>
              <a:t>همانگونه که در شکل مشخص است دو الگو می توان در داده های دولومیت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دولومیت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D43F399-FDFB-4A04-830F-ACDD962BE0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678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9E31A34-BFA4-4F0B-8A30-0684734B20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9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آهک</a:t>
            </a:r>
          </a:p>
          <a:p>
            <a:r>
              <a:rPr lang="fa-IR" dirty="0"/>
              <a:t>همانگونه که در شکل مشخص است دو الگو می توان در داده های آهک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آهک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D047C04-09BF-4DAC-9E9B-D251A66B78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42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7ECB06B-E35E-4F2D-B174-9A882C7C2D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667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آهن اسفنجی</a:t>
            </a:r>
          </a:p>
          <a:p>
            <a:r>
              <a:rPr lang="fa-IR" dirty="0"/>
              <a:t>همانگونه که در شکل مشخص است دو الگو می توان در داده های آهن اسفنجی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 dirty="0"/>
              <a:t>خوشه بندی آهک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DBAC665-CA9A-4958-9B8A-41EE0718CD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398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69716D2-F3CF-4635-9683-D04B909243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336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19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258DA90-34C6-4F9C-A6E8-1BBDA1D883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184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2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1899138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DAAB0-5B00-4015-A0F5-255D7B20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91FD5-F57B-439C-BFCE-46D3DB0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20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17A8A-E74C-4C6D-9C0E-896885586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13E40-6CE4-470E-8284-C798B1F098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مشخصات کلاسترها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E310486-777A-4D51-82BC-5AD5B0A3FB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452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35">
            <a:extLst>
              <a:ext uri="{FF2B5EF4-FFF2-40B4-BE49-F238E27FC236}">
                <a16:creationId xmlns:a16="http://schemas.microsoft.com/office/drawing/2014/main" id="{403E5321-D5A8-4CCE-913C-8B54E08C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در این مطالعه دیتاهای یکساله ورودی و خروجی کوره </a:t>
            </a:r>
            <a:r>
              <a:rPr lang="en-US" dirty="0"/>
              <a:t>EAF</a:t>
            </a:r>
            <a:r>
              <a:rPr lang="fa-IR" dirty="0"/>
              <a:t> کارخانه فولادسازی چادرملو با هدف بدست آوردن مناسبترین پیشینه، مورد مطالعه و بررسی قرار گرفته است.</a:t>
            </a:r>
          </a:p>
          <a:p>
            <a:r>
              <a:rPr lang="fa-IR" dirty="0"/>
              <a:t>- بازه زمانی مورد مطالعه از 1402/09/15 تا 1403/09/15 بوده است که داده های ورودی مواد اولیه نظیر دولومیت، آهک، کک و آهن اسفنجی بصورت متوسط روزانه استخراج گردیده است.</a:t>
            </a:r>
          </a:p>
          <a:p>
            <a:r>
              <a:rPr lang="fa-IR" dirty="0"/>
              <a:t>- برای کلاسه بندی داده ها از روش </a:t>
            </a:r>
            <a:r>
              <a:rPr lang="en-US" dirty="0"/>
              <a:t>Agglomerative Hierarchical Clustering</a:t>
            </a:r>
            <a:r>
              <a:rPr lang="fa-IR" dirty="0"/>
              <a:t> بهره گیری شده است. این روش یک روش محبوب و قدرتمند در ماشین لرنینگ برای گروه بندی داده ها است که بر اساس تراکم نقاط داده ها کار می کند و نقاطی که نزدیک به هم هستند را در یک کلاستر قرار می دهد و نقاطی که در مناطق کم تراکم هستند را به عنوان نویز در نظر می گیرد.</a:t>
            </a:r>
          </a:p>
          <a:p>
            <a:r>
              <a:rPr lang="fa-IR" dirty="0"/>
              <a:t>- این روش می تواند کلاسترهای با ساختار پیچیده را شناسایی نماید.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8046-45DC-41A4-B735-6EBAB4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66F6-9500-4CB1-8415-2906B5DD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3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09D5130-2DAE-43CD-A1C1-B2B055D72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1-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4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419652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653896-3B8A-4905-B995-23FA054EE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/>
              <a:t>به منظور حذف داده های پرت </a:t>
            </a:r>
            <a:r>
              <a:rPr lang="en-US"/>
              <a:t>(outlier data)</a:t>
            </a:r>
            <a:r>
              <a:rPr lang="fa-IR"/>
              <a:t> موارد ذیل را فرض کرده ایم:</a:t>
            </a:r>
          </a:p>
          <a:p>
            <a:r>
              <a:rPr lang="fa-IR"/>
              <a:t>- برای کک 1030، کک فاین، دولومیت، آهک و آهن اسفنجی مقادیر متوسط روزانه را برای هر روز در نظر گرفته ایم.</a:t>
            </a:r>
          </a:p>
          <a:p>
            <a:r>
              <a:rPr lang="fa-IR"/>
              <a:t>- با توجه به اینکه آنالیز سرباره برای تمام ذوب ها موجود نبود، فرض کردیم آنالیز سرباره در فاصله بین دو اندازه گیری متوالی ثابت بوده است.</a:t>
            </a:r>
          </a:p>
          <a:p>
            <a:r>
              <a:rPr lang="fa-IR"/>
              <a:t>- ذوب هایی که </a:t>
            </a:r>
            <a:r>
              <a:rPr lang="en-US"/>
              <a:t>Duration</a:t>
            </a:r>
            <a:r>
              <a:rPr lang="fa-IR"/>
              <a:t> بین 40 تا 70 دقیقه داشته اند مطالعه کرده ایم.</a:t>
            </a:r>
          </a:p>
          <a:p>
            <a:r>
              <a:rPr lang="fa-IR"/>
              <a:t>- ذوب هایی که </a:t>
            </a:r>
            <a:r>
              <a:rPr lang="en-US"/>
              <a:t>Tapping</a:t>
            </a:r>
            <a:r>
              <a:rPr lang="fa-IR"/>
              <a:t> آنها کمتر از 600 ثانیه و بین 170 تا 200 تن بوده اند را مطالعه کرده ایم.</a:t>
            </a:r>
          </a:p>
          <a:p>
            <a:r>
              <a:rPr lang="fa-IR"/>
              <a:t>- ذوب هایی که تماما توسط آهن اسفنجی شارژ شده اند را مطالعه کرده ایم.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86F4A-EFF8-4D49-836D-3E65F3DE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42AB-9668-4F6E-A0B0-974CE0A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5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829D-CA4B-49F4-9202-06739446F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2- فرضیات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93C73-DA54-49D1-A231-AD4C24FC0616}"/>
              </a:ext>
            </a:extLst>
          </p:cNvPr>
          <p:cNvSpPr txBox="1"/>
          <p:nvPr/>
        </p:nvSpPr>
        <p:spPr>
          <a:xfrm>
            <a:off x="1" y="4783013"/>
            <a:ext cx="1111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rgbClr val="C00000"/>
                </a:solidFill>
              </a:rPr>
              <a:t>با توجه به مفروضات فوق 3317 ذوب در بازه یکساله بررسی شده اند.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6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6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2841679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A28CC-B53E-428E-9B34-C10A0520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B66DD-E294-4CBB-AF8C-E59AB7D4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7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F11BDD4F-521B-4A31-B158-F50B021C6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3- متغیرهای اندازه گیری شده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97FAE88-45BE-4DDE-A923-FA1BE4AA526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50580671"/>
              </p:ext>
            </p:extLst>
          </p:nvPr>
        </p:nvGraphicFramePr>
        <p:xfrm>
          <a:off x="25400" y="1104900"/>
          <a:ext cx="12166605" cy="5220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143">
                  <a:extLst>
                    <a:ext uri="{9D8B030D-6E8A-4147-A177-3AD203B41FA5}">
                      <a16:colId xmlns:a16="http://schemas.microsoft.com/office/drawing/2014/main" val="4101994849"/>
                    </a:ext>
                  </a:extLst>
                </a:gridCol>
                <a:gridCol w="354903">
                  <a:extLst>
                    <a:ext uri="{9D8B030D-6E8A-4147-A177-3AD203B41FA5}">
                      <a16:colId xmlns:a16="http://schemas.microsoft.com/office/drawing/2014/main" val="363841322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90695158"/>
                    </a:ext>
                  </a:extLst>
                </a:gridCol>
                <a:gridCol w="464234">
                  <a:extLst>
                    <a:ext uri="{9D8B030D-6E8A-4147-A177-3AD203B41FA5}">
                      <a16:colId xmlns:a16="http://schemas.microsoft.com/office/drawing/2014/main" val="2308817928"/>
                    </a:ext>
                  </a:extLst>
                </a:gridCol>
                <a:gridCol w="450166">
                  <a:extLst>
                    <a:ext uri="{9D8B030D-6E8A-4147-A177-3AD203B41FA5}">
                      <a16:colId xmlns:a16="http://schemas.microsoft.com/office/drawing/2014/main" val="155698313"/>
                    </a:ext>
                  </a:extLst>
                </a:gridCol>
                <a:gridCol w="402239">
                  <a:extLst>
                    <a:ext uri="{9D8B030D-6E8A-4147-A177-3AD203B41FA5}">
                      <a16:colId xmlns:a16="http://schemas.microsoft.com/office/drawing/2014/main" val="13164710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78096359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21300954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1106506787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89525678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821565732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2750512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43124788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963100895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413489371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625384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17325570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73052766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92941763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532389479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518205884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99926611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2739999790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298102643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3522722241"/>
                    </a:ext>
                  </a:extLst>
                </a:gridCol>
                <a:gridCol w="448108">
                  <a:extLst>
                    <a:ext uri="{9D8B030D-6E8A-4147-A177-3AD203B41FA5}">
                      <a16:colId xmlns:a16="http://schemas.microsoft.com/office/drawing/2014/main" val="634025116"/>
                    </a:ext>
                  </a:extLst>
                </a:gridCol>
              </a:tblGrid>
              <a:tr h="1525758"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Size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Cao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Mgo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Metal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Fe Total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MD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Sio2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Al2o3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P2o5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Mno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Gunge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Feo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B2,B3,B4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On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Power Off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Ele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Tapped(</a:t>
                      </a:r>
                      <a:r>
                        <a:rPr lang="en-US" dirty="0" err="1"/>
                        <a:t>Kwh</a:t>
                      </a:r>
                      <a:r>
                        <a:rPr lang="en-US" dirty="0"/>
                        <a:t>/t)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O2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Ch4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C(</a:t>
                      </a:r>
                      <a:r>
                        <a:rPr lang="en-US" dirty="0" err="1"/>
                        <a:t>inj</a:t>
                      </a:r>
                      <a:r>
                        <a:rPr lang="en-US" dirty="0"/>
                        <a:t>)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555363463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1030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382117"/>
                  </a:ext>
                </a:extLst>
              </a:tr>
              <a:tr h="75100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Coke Fine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754581"/>
                  </a:ext>
                </a:extLst>
              </a:tr>
              <a:tr h="476323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Dolomite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09335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Lime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992246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782337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Slag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316602"/>
                  </a:ext>
                </a:extLst>
              </a:tr>
              <a:tr h="42914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EAF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86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23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4CFF5-1CC7-4A27-8AE8-935DBFC56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8B4B6-9D9D-49FC-812C-B17289AD0A0B}" type="slidenum">
              <a:rPr lang="en-US" smtClean="0"/>
              <a:pPr/>
              <a:t>8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09575-1D73-4B11-B3E7-71B514F5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C6E93-C586-4289-BA22-C576448CB16D}"/>
              </a:ext>
            </a:extLst>
          </p:cNvPr>
          <p:cNvSpPr/>
          <p:nvPr/>
        </p:nvSpPr>
        <p:spPr>
          <a:xfrm rot="10800000">
            <a:off x="8949176" y="3334054"/>
            <a:ext cx="429993" cy="2391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8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>
            <a:extLst>
              <a:ext uri="{FF2B5EF4-FFF2-40B4-BE49-F238E27FC236}">
                <a16:creationId xmlns:a16="http://schemas.microsoft.com/office/drawing/2014/main" id="{DC996216-C8FE-404B-8E19-AFC0FD8BC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- کک 1030</a:t>
            </a:r>
          </a:p>
          <a:p>
            <a:r>
              <a:rPr lang="fa-IR" dirty="0"/>
              <a:t>همانگونه که در شکل مشخص است دو الگو می توان در داده های کک 1030 مشاهده نمود</a:t>
            </a:r>
          </a:p>
          <a:p>
            <a:endParaRPr lang="fa-IR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F8361-CC49-420C-BA8A-0D08B32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تهیه و تنظیم : سید حیدر علوی      زمستان 1403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15280-0453-4E50-9206-FF80ACD0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B7D0-2490-4A91-A624-48BCB850ABB6}" type="slidenum">
              <a:rPr lang="en-US" smtClean="0"/>
              <a:pPr/>
              <a:t>9</a:t>
            </a:fld>
            <a:r>
              <a:rPr lang="fa-IR"/>
              <a:t>اسلاید :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11F6A-C712-47AB-B4A9-57DE3988B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4- کلاسترینگ مواد ورودی به کوره</a:t>
            </a:r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4AA6CFD-CE1C-453A-A3EE-2709215CA9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link="rId2"/>
          <a:srcRect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5B176F-CB8C-43B8-BBA9-AA0BFA810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a-IR"/>
              <a:t>خوشه بندی کک 1030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12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850</Words>
  <Application>Microsoft Office PowerPoint</Application>
  <PresentationFormat>Widescreen</PresentationFormat>
  <Paragraphs>167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بررسی پارامترهای کوره EAF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پارامترهای کوره EAF</dc:title>
  <dc:creator>Heydar Alavi</dc:creator>
  <cp:lastModifiedBy>Heydar Alavi</cp:lastModifiedBy>
  <cp:revision>142</cp:revision>
  <dcterms:created xsi:type="dcterms:W3CDTF">2024-12-21T07:03:15Z</dcterms:created>
  <dcterms:modified xsi:type="dcterms:W3CDTF">2024-12-23T11:38:35Z</dcterms:modified>
</cp:coreProperties>
</file>